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47" r:id="rId13"/>
    <p:sldId id="348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2000" y="472"/>
      </p:cViewPr>
      <p:guideLst>
        <p:guide orient="horz" pos="2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Typ </a:t>
            </a:r>
            <a:r>
              <a:rPr lang="nl-NL" altLang="nl-NL" dirty="0" err="1"/>
              <a:t>wypadku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ze </a:t>
            </a:r>
            <a:r>
              <a:rPr lang="nl-NL" altLang="nl-NL" dirty="0" err="1"/>
              <a:t>sprzętem</a:t>
            </a:r>
            <a:r>
              <a:rPr lang="nl-NL" altLang="nl-NL" dirty="0"/>
              <a:t> </a:t>
            </a:r>
            <a:r>
              <a:rPr lang="nl-NL" altLang="nl-NL" dirty="0" err="1"/>
              <a:t>roboczym</a:t>
            </a:r>
            <a:r>
              <a:rPr lang="nl-NL" altLang="nl-NL" dirty="0"/>
              <a:t> lub </a:t>
            </a:r>
            <a:r>
              <a:rPr lang="nl-NL" altLang="nl-NL" dirty="0" err="1"/>
              <a:t>przedmiotem</a:t>
            </a:r>
            <a:r>
              <a:rPr lang="nl-NL" altLang="nl-NL" dirty="0"/>
              <a:t>” </a:t>
            </a:r>
            <a:r>
              <a:rPr lang="nl-NL" altLang="nl-NL" dirty="0" err="1"/>
              <a:t>jest</a:t>
            </a:r>
            <a:r>
              <a:rPr lang="nl-NL" altLang="nl-NL" dirty="0"/>
              <a:t> </a:t>
            </a:r>
            <a:r>
              <a:rPr lang="nl-NL" altLang="nl-NL" dirty="0" err="1"/>
              <a:t>powszechny</a:t>
            </a:r>
            <a:r>
              <a:rPr lang="nl-NL" altLang="nl-NL" dirty="0"/>
              <a:t> w </a:t>
            </a:r>
            <a:r>
              <a:rPr lang="nl-NL" altLang="nl-NL" dirty="0" err="1"/>
              <a:t>sektorze</a:t>
            </a:r>
            <a:r>
              <a:rPr lang="nl-NL" altLang="nl-NL" dirty="0"/>
              <a:t> </a:t>
            </a:r>
            <a:r>
              <a:rPr lang="nl-NL" altLang="nl-NL" dirty="0" err="1"/>
              <a:t>przemysłowym</a:t>
            </a:r>
            <a:r>
              <a:rPr lang="nl-NL" altLang="nl-NL" dirty="0"/>
              <a:t> (42% </a:t>
            </a:r>
            <a:r>
              <a:rPr lang="nl-NL" altLang="nl-NL" dirty="0" err="1"/>
              <a:t>wypadków</a:t>
            </a:r>
            <a:r>
              <a:rPr lang="nl-NL" altLang="nl-NL" dirty="0"/>
              <a:t> w </a:t>
            </a:r>
            <a:r>
              <a:rPr lang="nl-NL" altLang="nl-NL" dirty="0" err="1"/>
              <a:t>tym</a:t>
            </a:r>
            <a:r>
              <a:rPr lang="nl-NL" altLang="nl-NL" dirty="0"/>
              <a:t> </a:t>
            </a:r>
            <a:r>
              <a:rPr lang="nl-NL" altLang="nl-NL" dirty="0" err="1"/>
              <a:t>sektorze</a:t>
            </a:r>
            <a:r>
              <a:rPr lang="nl-NL" altLang="nl-NL" dirty="0"/>
              <a:t>). </a:t>
            </a:r>
            <a:r>
              <a:rPr lang="nl-NL" altLang="nl-NL" dirty="0" err="1"/>
              <a:t>Większość</a:t>
            </a:r>
            <a:r>
              <a:rPr lang="nl-NL" altLang="nl-NL" dirty="0"/>
              <a:t> </a:t>
            </a:r>
            <a:r>
              <a:rPr lang="nl-NL" altLang="nl-NL" dirty="0" err="1"/>
              <a:t>wypadków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wypadki</a:t>
            </a:r>
            <a:r>
              <a:rPr lang="nl-NL" altLang="nl-NL" dirty="0"/>
              <a:t>, w </a:t>
            </a:r>
            <a:r>
              <a:rPr lang="nl-NL" altLang="nl-NL" dirty="0" err="1"/>
              <a:t>których</a:t>
            </a:r>
            <a:r>
              <a:rPr lang="nl-NL" altLang="nl-NL" dirty="0"/>
              <a:t> </a:t>
            </a:r>
            <a:r>
              <a:rPr lang="nl-NL" altLang="nl-NL" dirty="0" err="1"/>
              <a:t>ofiara</a:t>
            </a:r>
            <a:r>
              <a:rPr lang="nl-NL" altLang="nl-NL" dirty="0"/>
              <a:t> </a:t>
            </a:r>
            <a:r>
              <a:rPr lang="nl-NL" altLang="nl-NL" dirty="0" err="1"/>
              <a:t>miała</a:t>
            </a:r>
            <a:r>
              <a:rPr lang="nl-NL" altLang="nl-NL" dirty="0"/>
              <a:t> 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z</a:t>
            </a:r>
            <a:r>
              <a:rPr lang="nl-NL" altLang="nl-NL" dirty="0"/>
              <a:t> </a:t>
            </a:r>
            <a:r>
              <a:rPr lang="nl-NL" altLang="nl-NL" dirty="0" err="1"/>
              <a:t>ruchomymi</a:t>
            </a:r>
            <a:r>
              <a:rPr lang="nl-NL" altLang="nl-NL" dirty="0"/>
              <a:t> </a:t>
            </a:r>
            <a:r>
              <a:rPr lang="nl-NL" altLang="nl-NL" dirty="0" err="1"/>
              <a:t>częściami</a:t>
            </a:r>
            <a:r>
              <a:rPr lang="nl-NL" altLang="nl-NL" dirty="0"/>
              <a:t> </a:t>
            </a:r>
            <a:r>
              <a:rPr lang="nl-NL" altLang="nl-NL" dirty="0" err="1"/>
              <a:t>maszyny</a:t>
            </a:r>
            <a:r>
              <a:rPr lang="nl-NL" altLang="nl-NL"/>
              <a:t> (69%).</a:t>
            </a:r>
            <a:endParaRPr lang="nl-NL" alt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0EE7-6F88-AF16-1B65-2D1C7676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819B0E-AB4E-B6AF-28B7-C5D1DD454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EE57F5-3DE7-6496-0ECB-8E3A6E9D9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D1BDB1-10C8-7B64-281D-80D8B2DF3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09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9224-C667-0B32-5FBF-761DA3233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6B6623-0B9F-ABB4-BF56-F5AAF8E99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52BA57-090D-6858-549D-622E6E043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69F0BB-7AD3-9387-5F78-D0BC6DF94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74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29DF5CD-B8A7-8030-D8AE-37547F47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97" b="13097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/>
            <a:r>
              <a:rPr lang="pl-PL" dirty="0">
                <a:latin typeface="Arial" panose="020B0604020202020204" pitchFamily="34" charset="0"/>
              </a:rPr>
              <a:t>Bezpieczeństwo maszyn: Prasa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D4C57CE-FFB3-9F8A-D809-88C29C3D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91" r="-1" b="51404"/>
          <a:stretch>
            <a:fillRect/>
          </a:stretch>
        </p:blipFill>
        <p:spPr>
          <a:xfrm>
            <a:off x="0" y="1400379"/>
            <a:ext cx="5130591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7165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199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-1" y="1444623"/>
            <a:ext cx="248970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Dlaczego omawiamy bezpieczeństwo maszyn?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31591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3 najczęstsze wypadki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860053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Bezpieczna maszyna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32801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  <p:pic>
        <p:nvPicPr>
          <p:cNvPr id="10" name="Afbeelding 9" descr="DD319700.jpg">
            <a:extLst>
              <a:ext uri="{FF2B5EF4-FFF2-40B4-BE49-F238E27FC236}">
                <a16:creationId xmlns:a16="http://schemas.microsoft.com/office/drawing/2014/main" id="{7B0F5CF6-F11B-D477-14A1-F3DF8C17C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73" b="10516"/>
          <a:stretch/>
        </p:blipFill>
        <p:spPr>
          <a:xfrm>
            <a:off x="7364478" y="1781005"/>
            <a:ext cx="3979381" cy="39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925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pl-PL" altLang="nl-NL" sz="1400" dirty="0">
                <a:solidFill>
                  <a:schemeClr val="bg1"/>
                </a:solidFill>
              </a:rPr>
              <a:t>Źródło:  Monitor wypadków przy pracy (</a:t>
            </a:r>
            <a:r>
              <a:rPr lang="pl-PL" altLang="nl-NL" sz="1400" i="1" dirty="0">
                <a:solidFill>
                  <a:schemeClr val="bg1"/>
                </a:solidFill>
              </a:rPr>
              <a:t>Monitor Arbeidsongevallen</a:t>
            </a:r>
            <a:r>
              <a:rPr lang="pl-PL" altLang="nl-NL" sz="1400" dirty="0">
                <a:solidFill>
                  <a:schemeClr val="bg1"/>
                </a:solidFill>
              </a:rPr>
              <a:t>) 2023 – Holenderska Inspekcja Pracy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1" y="1407753"/>
            <a:ext cx="4227968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4664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Duży udział w liczbie zgłoszonych wypadków przy pracy.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28453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Kontakt ze sprzętem roboczym lub przedmiotem: 26%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Piła do metalu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pl-PL"/>
              <a:t>Zakończone dochodzenia w sprawie wypadków z 2023 roku, z podziałem na rodzaje wypadków.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achine, persoon, Werkplaats, overdekt&#10;&#10;Door AI gegenereerde inhoud is mogelijk onjuist.">
            <a:extLst>
              <a:ext uri="{FF2B5EF4-FFF2-40B4-BE49-F238E27FC236}">
                <a16:creationId xmlns:a16="http://schemas.microsoft.com/office/drawing/2014/main" id="{EB210452-979C-EE0E-DC1C-D91525C8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23" r="52"/>
          <a:stretch/>
        </p:blipFill>
        <p:spPr>
          <a:xfrm>
            <a:off x="6803665" y="1791983"/>
            <a:ext cx="4540195" cy="38992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Brak osłony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jest obecna, ale niewystarczająco skuteczna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Zdjęcie osłony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Nieprawidłowa obsługa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205" r="1" b="51404"/>
          <a:stretch>
            <a:fillRect/>
          </a:stretch>
        </p:blipFill>
        <p:spPr>
          <a:xfrm>
            <a:off x="0" y="1407753"/>
            <a:ext cx="4336542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Przyczyna kontaktu z ruchomymi częściami: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59006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overdekt, person&#10;&#10;Door AI gegenereerde inhoud is mogelijk onjuist.">
            <a:extLst>
              <a:ext uri="{FF2B5EF4-FFF2-40B4-BE49-F238E27FC236}">
                <a16:creationId xmlns:a16="http://schemas.microsoft.com/office/drawing/2014/main" id="{E15AFD75-41BB-F6CC-C481-9DDFC01D1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225" r="23066"/>
          <a:stretch/>
        </p:blipFill>
        <p:spPr>
          <a:xfrm>
            <a:off x="6826954" y="1768649"/>
            <a:ext cx="4516906" cy="3962127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165" r="1" b="51404"/>
          <a:stretch/>
        </p:blipFill>
        <p:spPr>
          <a:xfrm>
            <a:off x="-1" y="1407753"/>
            <a:ext cx="410626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571365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Wypadki podczas użycia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prasy: 3 najczęstsze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F1868E-8159-78B7-4D33-7BB32763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Ponowne chwytanie.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3A64135-5838-5924-E737-F66ABBD50940}"/>
              </a:ext>
            </a:extLst>
          </p:cNvPr>
          <p:cNvSpPr txBox="1">
            <a:spLocks/>
          </p:cNvSpPr>
          <p:nvPr/>
        </p:nvSpPr>
        <p:spPr>
          <a:xfrm>
            <a:off x="848139" y="3341220"/>
            <a:ext cx="8734773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Sięganie do strefy pracy prasy.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2317C57-997C-EC06-69A3-AF5C74136912}"/>
              </a:ext>
            </a:extLst>
          </p:cNvPr>
          <p:cNvSpPr txBox="1">
            <a:spLocks/>
          </p:cNvSpPr>
          <p:nvPr/>
        </p:nvSpPr>
        <p:spPr>
          <a:xfrm>
            <a:off x="843168" y="4001390"/>
            <a:ext cx="10246675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Nieprawidłowe zamocowanie produktu.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EF192F5-6916-2F1C-1FAD-10A6827F9F42}"/>
              </a:ext>
            </a:extLst>
          </p:cNvPr>
          <p:cNvSpPr txBox="1">
            <a:spLocks/>
          </p:cNvSpPr>
          <p:nvPr/>
        </p:nvSpPr>
        <p:spPr>
          <a:xfrm>
            <a:off x="843168" y="4663625"/>
            <a:ext cx="6245261" cy="1579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Poważne i trwałe obrażenia ciała:</a:t>
            </a:r>
          </a:p>
          <a:p>
            <a:pPr marL="457200" algn="l">
              <a:lnSpc>
                <a:spcPct val="100000"/>
              </a:lnSpc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Amputacja i złamania palców lub opuszków palców skutkujące utratą ich funkcji.</a:t>
            </a: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Zamknięty stempel bez potencjalnego ryzyka zmiażdżeniem przez ruchomą prasę.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-1" y="1407753"/>
            <a:ext cx="377529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FD04393-97B8-2222-F437-7605080BB04F}"/>
              </a:ext>
            </a:extLst>
          </p:cNvPr>
          <p:cNvSpPr txBox="1">
            <a:spLocks/>
          </p:cNvSpPr>
          <p:nvPr/>
        </p:nvSpPr>
        <p:spPr>
          <a:xfrm>
            <a:off x="848139" y="2987070"/>
            <a:ext cx="11051418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Półzamknięty stempel/ otwór szczelinowy (obejmujący obrabiany element o średnicy mniejszej niż 6 mm).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4E96F75-E73E-4298-5DCF-E1C0D6F18B01}"/>
              </a:ext>
            </a:extLst>
          </p:cNvPr>
          <p:cNvSpPr txBox="1">
            <a:spLocks/>
          </p:cNvSpPr>
          <p:nvPr/>
        </p:nvSpPr>
        <p:spPr>
          <a:xfrm>
            <a:off x="848139" y="3708201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sprzęgła z ruchomą osłoną przednią i stałymi bokami.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5F1BAEC-79B6-7063-6F61-EDE2CEFC7B57}"/>
              </a:ext>
            </a:extLst>
          </p:cNvPr>
          <p:cNvSpPr txBox="1">
            <a:spLocks/>
          </p:cNvSpPr>
          <p:nvPr/>
        </p:nvSpPr>
        <p:spPr>
          <a:xfrm>
            <a:off x="848139" y="4138143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stała oraz automatyczny wlot i wylot materiału.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74863D4-D28B-977B-1B0C-656E89FC7838}"/>
              </a:ext>
            </a:extLst>
          </p:cNvPr>
          <p:cNvSpPr txBox="1">
            <a:spLocks/>
          </p:cNvSpPr>
          <p:nvPr/>
        </p:nvSpPr>
        <p:spPr>
          <a:xfrm>
            <a:off x="848139" y="4597205"/>
            <a:ext cx="10804975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Zabezpieczenie w postaci kurtyny świetlnej (dozwolone wyłącznie w przypadku pras ze sprzęgłem ciernym).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5768C09-7967-3868-EDA8-7C17155FE5CB}"/>
              </a:ext>
            </a:extLst>
          </p:cNvPr>
          <p:cNvSpPr txBox="1">
            <a:spLocks/>
          </p:cNvSpPr>
          <p:nvPr/>
        </p:nvSpPr>
        <p:spPr>
          <a:xfrm>
            <a:off x="848139" y="5351391"/>
            <a:ext cx="10804975" cy="546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Obsługa oburęczna (dozwolona wyłącznie w przypadku pras ze sprzęgłem ciernym).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E8B6F53-43FC-3B11-5962-F3E9B0D6240E}"/>
              </a:ext>
            </a:extLst>
          </p:cNvPr>
          <p:cNvSpPr txBox="1">
            <a:spLocks/>
          </p:cNvSpPr>
          <p:nvPr/>
        </p:nvSpPr>
        <p:spPr>
          <a:xfrm>
            <a:off x="848139" y="5831174"/>
            <a:ext cx="10804975" cy="4726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koła zamachowego.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31B8-16A6-0204-47D2-9DCEFA5E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DA33EA-31D1-1A3C-6E09-011A27575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523745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wtyczki, kable i podłączenia nie są uszkodzone.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050E04-B68B-F13B-60F8-4049B2F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73EAC9C-24EF-CE41-FC76-39F9165428E1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02D344C-7B20-2492-55ED-95E5026C5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05" b="51404"/>
          <a:stretch>
            <a:fillRect/>
          </a:stretch>
        </p:blipFill>
        <p:spPr>
          <a:xfrm>
            <a:off x="0" y="1407753"/>
            <a:ext cx="384295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9FD43A28-5413-D3E2-3E15-DCB00C3D152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5069ACB-682E-9F2F-3FF3-A139DA082F64}"/>
              </a:ext>
            </a:extLst>
          </p:cNvPr>
          <p:cNvSpPr txBox="1">
            <a:spLocks/>
          </p:cNvSpPr>
          <p:nvPr/>
        </p:nvSpPr>
        <p:spPr>
          <a:xfrm>
            <a:off x="848139" y="321979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mechanizm napędowy nie jest uszkodzony.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4A8E815-5ACA-0E7F-818B-8FEB000547E3}"/>
              </a:ext>
            </a:extLst>
          </p:cNvPr>
          <p:cNvSpPr txBox="1">
            <a:spLocks/>
          </p:cNvSpPr>
          <p:nvPr/>
        </p:nvSpPr>
        <p:spPr>
          <a:xfrm>
            <a:off x="848139" y="3835790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wyłącznik awaryjny jest natychmiast dostępny podczas użytkowania.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4BC748A-FA0D-C19E-18E3-4EFF369ECC20}"/>
              </a:ext>
            </a:extLst>
          </p:cNvPr>
          <p:cNvSpPr txBox="1">
            <a:spLocks/>
          </p:cNvSpPr>
          <p:nvPr/>
        </p:nvSpPr>
        <p:spPr>
          <a:xfrm>
            <a:off x="848139" y="4611601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Sprawdź, czy koło zamachowe jest osłonięte.</a:t>
            </a:r>
          </a:p>
        </p:txBody>
      </p:sp>
    </p:spTree>
    <p:extLst>
      <p:ext uri="{BB962C8B-B14F-4D97-AF65-F5344CB8AC3E}">
        <p14:creationId xmlns:p14="http://schemas.microsoft.com/office/powerpoint/2010/main" val="260018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F32D4-258C-EE8C-9D6C-2F2E710F6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7A2F0-801E-C4D6-A73E-A197AEDC5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87308"/>
            <a:ext cx="10804975" cy="46085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Dbaj o czystość i porządek w miejscu pracy.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C8CD7B-DCB2-FF7E-4788-391F66C3A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584D56B-C166-0CA0-667C-5E6688910F07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476D4A6-8599-17B7-E7A3-75DCE12D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16" b="51404"/>
          <a:stretch>
            <a:fillRect/>
          </a:stretch>
        </p:blipFill>
        <p:spPr>
          <a:xfrm>
            <a:off x="1" y="1407753"/>
            <a:ext cx="3765628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BAE22DBE-6A3C-F61F-31BD-CBCA5D90A9D5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obsługa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F38546F-F377-4A01-15D9-504BABD4F903}"/>
              </a:ext>
            </a:extLst>
          </p:cNvPr>
          <p:cNvSpPr txBox="1">
            <a:spLocks/>
          </p:cNvSpPr>
          <p:nvPr/>
        </p:nvSpPr>
        <p:spPr>
          <a:xfrm>
            <a:off x="848139" y="3175347"/>
            <a:ext cx="10804975" cy="5190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Codziennie sprawdzaj działanie hamulców.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BCEB1D5-EFD7-DDA5-20B0-C334585DFD34}"/>
              </a:ext>
            </a:extLst>
          </p:cNvPr>
          <p:cNvSpPr txBox="1">
            <a:spLocks/>
          </p:cNvSpPr>
          <p:nvPr/>
        </p:nvSpPr>
        <p:spPr>
          <a:xfrm>
            <a:off x="848139" y="3688927"/>
            <a:ext cx="10804975" cy="459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Testuj wyłącznik awaryjny.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C21DBE2-016C-9701-73CF-C3743376E206}"/>
              </a:ext>
            </a:extLst>
          </p:cNvPr>
          <p:cNvSpPr txBox="1">
            <a:spLocks/>
          </p:cNvSpPr>
          <p:nvPr/>
        </p:nvSpPr>
        <p:spPr>
          <a:xfrm>
            <a:off x="848139" y="4175169"/>
            <a:ext cx="10804975" cy="4590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pomijaj żadnych zabezpieczeń.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E924871-0272-DBF5-22D2-B23137E22798}"/>
              </a:ext>
            </a:extLst>
          </p:cNvPr>
          <p:cNvSpPr txBox="1">
            <a:spLocks/>
          </p:cNvSpPr>
          <p:nvPr/>
        </p:nvSpPr>
        <p:spPr>
          <a:xfrm>
            <a:off x="848139" y="4661412"/>
            <a:ext cx="11805180" cy="4590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brakuje jakichkolwiek zabezpieczeń lub zostały one pominięte, omów to z przełożonym.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270BDC4-FE5E-8379-04AF-7DDD94CD8114}"/>
              </a:ext>
            </a:extLst>
          </p:cNvPr>
          <p:cNvSpPr txBox="1">
            <a:spLocks/>
          </p:cNvSpPr>
          <p:nvPr/>
        </p:nvSpPr>
        <p:spPr>
          <a:xfrm>
            <a:off x="848139" y="5189621"/>
            <a:ext cx="11343860" cy="9046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 rozpoczynaj pracy, jeśli masz jakiekolwiek wątpliwości związane z bezpieczeństwem maszyny. Omów to z przełożonym.</a:t>
            </a:r>
          </a:p>
        </p:txBody>
      </p:sp>
    </p:spTree>
    <p:extLst>
      <p:ext uri="{BB962C8B-B14F-4D97-AF65-F5344CB8AC3E}">
        <p14:creationId xmlns:p14="http://schemas.microsoft.com/office/powerpoint/2010/main" val="427515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638" b="51404"/>
          <a:stretch>
            <a:fillRect/>
          </a:stretch>
        </p:blipFill>
        <p:spPr>
          <a:xfrm>
            <a:off x="-9938" y="1400379"/>
            <a:ext cx="2903956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25032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1BB7A-D11D-4FF6-A575-4A881A08165C}"/>
</file>

<file path=customXml/itemProps2.xml><?xml version="1.0" encoding="utf-8"?>
<ds:datastoreItem xmlns:ds="http://schemas.openxmlformats.org/officeDocument/2006/customXml" ds:itemID="{C37E6A1F-0C30-4FCE-8585-37F1663CEA17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aa0361cd-42d1-45f5-afcd-cf31d520fd2e"/>
    <ds:schemaRef ds:uri="72982cc6-c024-4b6f-8e11-1f4ac6243d2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BD7C48-F22D-4D4F-BB82-6FF88A6E5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534</Words>
  <Application>Microsoft Macintosh PowerPoint</Application>
  <PresentationFormat>Breedbeeld</PresentationFormat>
  <Paragraphs>68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Kantoorthema</vt:lpstr>
      <vt:lpstr>Aangepast ontwerp</vt:lpstr>
      <vt:lpstr>1_Aangepast ontwerp</vt:lpstr>
      <vt:lpstr>Szkolenie BHP Bezpieczeństwo maszyn: Prasa</vt:lpstr>
      <vt:lpstr>Spis treści</vt:lpstr>
      <vt:lpstr>PowerPoint-presentatie</vt:lpstr>
      <vt:lpstr>Brak osłony</vt:lpstr>
      <vt:lpstr>Ponowne chwytanie.</vt:lpstr>
      <vt:lpstr>Zamknięty stempel bez potencjalnego ryzyka zmiażdżeniem przez ruchomą prasę.</vt:lpstr>
      <vt:lpstr>Sprawdź, czy wtyczki, kable i podłączenia nie są uszkodzone.</vt:lpstr>
      <vt:lpstr>Dbaj o czystość i porządek w miejscu pracy.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Prasa</dc:title>
  <dc:creator>Twan Schellekens</dc:creator>
  <cp:lastModifiedBy>Twan Schellekens</cp:lastModifiedBy>
  <cp:revision>183</cp:revision>
  <dcterms:created xsi:type="dcterms:W3CDTF">2024-07-18T10:20:34Z</dcterms:created>
  <dcterms:modified xsi:type="dcterms:W3CDTF">2025-09-29T09:06:49Z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</Properties>
</file>